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60" r:id="rId3"/>
    <p:sldId id="279" r:id="rId4"/>
    <p:sldId id="280" r:id="rId5"/>
    <p:sldId id="278" r:id="rId6"/>
    <p:sldId id="277" r:id="rId7"/>
    <p:sldId id="281" r:id="rId8"/>
    <p:sldId id="282" r:id="rId9"/>
    <p:sldId id="283" r:id="rId10"/>
    <p:sldId id="284" r:id="rId11"/>
    <p:sldId id="28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76" autoAdjust="0"/>
  </p:normalViewPr>
  <p:slideViewPr>
    <p:cSldViewPr>
      <p:cViewPr varScale="1">
        <p:scale>
          <a:sx n="100" d="100"/>
          <a:sy n="100" d="100"/>
        </p:scale>
        <p:origin x="183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90C8042-9595-4F92-ABEC-E182E34E5342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FE879B-9581-45B2-A24B-BE00960F3D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6979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4F8CD-ED02-40DA-8C24-2AC0FE11448B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7C53C-7FF9-47FB-9CCC-03F0488C54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487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57C53C-7FF9-47FB-9CCC-03F0488C5478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4468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57C53C-7FF9-47FB-9CCC-03F0488C5478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575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57C53C-7FF9-47FB-9CCC-03F0488C5478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3685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77B2-45BE-4E4F-A28C-D401A3E1F5A1}" type="datetimeFigureOut">
              <a:rPr lang="en-AU" smtClean="0"/>
              <a:t>21/10/2020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81A48-FA04-4023-936F-2ADF78B059C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149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77B2-45BE-4E4F-A28C-D401A3E1F5A1}" type="datetimeFigureOut">
              <a:rPr lang="en-AU" smtClean="0"/>
              <a:t>21/10/2020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81A48-FA04-4023-936F-2ADF78B059C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778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77B2-45BE-4E4F-A28C-D401A3E1F5A1}" type="datetimeFigureOut">
              <a:rPr lang="en-AU" smtClean="0"/>
              <a:t>21/10/2020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81A48-FA04-4023-936F-2ADF78B059C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293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77B2-45BE-4E4F-A28C-D401A3E1F5A1}" type="datetimeFigureOut">
              <a:rPr lang="en-AU" smtClean="0"/>
              <a:t>21/10/2020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81A48-FA04-4023-936F-2ADF78B059C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215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77B2-45BE-4E4F-A28C-D401A3E1F5A1}" type="datetimeFigureOut">
              <a:rPr lang="en-AU" smtClean="0"/>
              <a:t>21/10/2020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81A48-FA04-4023-936F-2ADF78B059C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644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77B2-45BE-4E4F-A28C-D401A3E1F5A1}" type="datetimeFigureOut">
              <a:rPr lang="en-AU" smtClean="0"/>
              <a:t>21/10/2020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81A48-FA04-4023-936F-2ADF78B059C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4016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77B2-45BE-4E4F-A28C-D401A3E1F5A1}" type="datetimeFigureOut">
              <a:rPr lang="en-AU" smtClean="0"/>
              <a:t>21/10/2020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81A48-FA04-4023-936F-2ADF78B059C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0346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77B2-45BE-4E4F-A28C-D401A3E1F5A1}" type="datetimeFigureOut">
              <a:rPr lang="en-AU" smtClean="0"/>
              <a:t>21/10/2020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81A48-FA04-4023-936F-2ADF78B059C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72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77B2-45BE-4E4F-A28C-D401A3E1F5A1}" type="datetimeFigureOut">
              <a:rPr lang="en-AU" smtClean="0"/>
              <a:t>21/10/2020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81A48-FA04-4023-936F-2ADF78B059C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323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77B2-45BE-4E4F-A28C-D401A3E1F5A1}" type="datetimeFigureOut">
              <a:rPr lang="en-AU" smtClean="0"/>
              <a:t>21/10/2020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81A48-FA04-4023-936F-2ADF78B059C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386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77B2-45BE-4E4F-A28C-D401A3E1F5A1}" type="datetimeFigureOut">
              <a:rPr lang="en-AU" smtClean="0"/>
              <a:t>21/10/2020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81A48-FA04-4023-936F-2ADF78B059C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73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B77B2-45BE-4E4F-A28C-D401A3E1F5A1}" type="datetimeFigureOut">
              <a:rPr lang="en-AU" smtClean="0"/>
              <a:t>21/10/2020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81A48-FA04-4023-936F-2ADF78B059C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5443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57022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08" y="4157295"/>
            <a:ext cx="1188720" cy="11826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328" y="2362200"/>
            <a:ext cx="699469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4800" b="1" i="0" dirty="0">
                <a:solidFill>
                  <a:schemeClr val="bg1"/>
                </a:solidFill>
                <a:effectLst/>
                <a:latin typeface="Open Sans"/>
              </a:rPr>
              <a:t>Learnings from the Ministerial PJPs</a:t>
            </a:r>
            <a:br>
              <a:rPr lang="en-AU" sz="4000" dirty="0">
                <a:solidFill>
                  <a:schemeClr val="bg1"/>
                </a:solidFill>
              </a:rPr>
            </a:br>
            <a:endParaRPr lang="en-AU" sz="4000" dirty="0">
              <a:solidFill>
                <a:schemeClr val="bg1"/>
              </a:solidFill>
            </a:endParaRPr>
          </a:p>
          <a:p>
            <a:pPr algn="r"/>
            <a:r>
              <a:rPr lang="en-AU" sz="2400" b="0" i="0" dirty="0">
                <a:solidFill>
                  <a:schemeClr val="bg1"/>
                </a:solidFill>
                <a:effectLst/>
                <a:latin typeface="Open Sans"/>
              </a:rPr>
              <a:t>Martin Laverty and Gabrielle McMullen</a:t>
            </a:r>
            <a:endParaRPr lang="en-AU" sz="2400" b="1" dirty="0">
              <a:solidFill>
                <a:schemeClr val="bg1"/>
              </a:solidFill>
            </a:endParaRPr>
          </a:p>
          <a:p>
            <a:pPr algn="r"/>
            <a:r>
              <a:rPr lang="en-AU" sz="2400" b="1" dirty="0">
                <a:solidFill>
                  <a:schemeClr val="bg1"/>
                </a:solidFill>
              </a:rPr>
              <a:t>Governance Forum</a:t>
            </a:r>
          </a:p>
          <a:p>
            <a:pPr algn="r"/>
            <a:r>
              <a:rPr lang="en-AU" sz="2400" b="1" dirty="0">
                <a:solidFill>
                  <a:schemeClr val="bg1"/>
                </a:solidFill>
              </a:rPr>
              <a:t>21 October 2020</a:t>
            </a:r>
          </a:p>
          <a:p>
            <a:pPr algn="ctr"/>
            <a:endParaRPr lang="en-A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31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4598"/>
            <a:ext cx="9144000" cy="304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988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328" y="111075"/>
            <a:ext cx="1188720" cy="1182624"/>
          </a:xfrm>
          <a:prstGeom prst="rect">
            <a:avLst/>
          </a:prstGeom>
        </p:spPr>
      </p:pic>
      <p:sp>
        <p:nvSpPr>
          <p:cNvPr id="8" name="Rectangle 7"/>
          <p:cNvSpPr>
            <a:spLocks noGrp="1" noChangeArrowheads="1"/>
          </p:cNvSpPr>
          <p:nvPr/>
        </p:nvSpPr>
        <p:spPr>
          <a:xfrm>
            <a:off x="707488" y="1772816"/>
            <a:ext cx="7824952" cy="44644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52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1pPr>
            <a:lvl2pPr marL="503238" indent="-250825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Symbol" pitchFamily="18" charset="2"/>
              <a:buChar char="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2pPr>
            <a:lvl3pPr marL="755650" indent="-250825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3pPr>
            <a:lvl4pPr marL="1008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Symbol" pitchFamily="18" charset="2"/>
              <a:buChar char="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4pPr>
            <a:lvl5pPr marL="1260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AU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r>
              <a:rPr lang="en-AU" sz="36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8. MPJP Membership</a:t>
            </a:r>
            <a:endParaRPr lang="en-AU" sz="3600" b="1" dirty="0">
              <a:solidFill>
                <a:srgbClr val="000000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Member’s council vs single designated representative of member</a:t>
            </a:r>
            <a:endParaRPr lang="en-AU" sz="2800" dirty="0"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Member ensuring sustainability of member’s council</a:t>
            </a:r>
            <a:endParaRPr lang="en-AU" sz="2800" dirty="0"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Member reserve powers detailed in statutes/constitution, normally relating to mission, patrimony and financial outlays of MPJP</a:t>
            </a:r>
            <a:endParaRPr lang="en-US" altLang="en-AU" sz="2800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en-US" altLang="en-AU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6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4598"/>
            <a:ext cx="9144000" cy="304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988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328" y="111075"/>
            <a:ext cx="1188720" cy="1182624"/>
          </a:xfrm>
          <a:prstGeom prst="rect">
            <a:avLst/>
          </a:prstGeom>
        </p:spPr>
      </p:pic>
      <p:sp>
        <p:nvSpPr>
          <p:cNvPr id="8" name="Rectangle 7"/>
          <p:cNvSpPr>
            <a:spLocks noGrp="1" noChangeArrowheads="1"/>
          </p:cNvSpPr>
          <p:nvPr/>
        </p:nvSpPr>
        <p:spPr>
          <a:xfrm>
            <a:off x="707488" y="1772816"/>
            <a:ext cx="7824952" cy="44644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52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1pPr>
            <a:lvl2pPr marL="503238" indent="-250825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Symbol" pitchFamily="18" charset="2"/>
              <a:buChar char="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2pPr>
            <a:lvl3pPr marL="755650" indent="-250825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3pPr>
            <a:lvl4pPr marL="1008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Symbol" pitchFamily="18" charset="2"/>
              <a:buChar char="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4pPr>
            <a:lvl5pPr marL="1260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AU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800"/>
              </a:spcAft>
              <a:buNone/>
            </a:pPr>
            <a:r>
              <a:rPr lang="en-AU" sz="36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Discussion Questions</a:t>
            </a:r>
          </a:p>
          <a:p>
            <a:pPr marL="0" indent="0" algn="just">
              <a:spcAft>
                <a:spcPts val="800"/>
              </a:spcAft>
              <a:buNone/>
            </a:pPr>
            <a:endParaRPr lang="en-AU" sz="800" b="1" dirty="0">
              <a:solidFill>
                <a:srgbClr val="000000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How can the theme’s findings inform planning for the MPJP being instigated by ISMAPNG?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en-AU" sz="2800" dirty="0">
              <a:solidFill>
                <a:schemeClr val="tx1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Offer some insights in relation </a:t>
            </a:r>
            <a:r>
              <a:rPr lang="en-AU" sz="280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to the new </a:t>
            </a: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Mercy MPJP focused around this theme</a:t>
            </a: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en-US" altLang="en-AU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7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4598"/>
            <a:ext cx="9144000" cy="304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988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328" y="111075"/>
            <a:ext cx="1188720" cy="1182624"/>
          </a:xfrm>
          <a:prstGeom prst="rect">
            <a:avLst/>
          </a:prstGeom>
        </p:spPr>
      </p:pic>
      <p:sp>
        <p:nvSpPr>
          <p:cNvPr id="8" name="Rectangle 7"/>
          <p:cNvSpPr>
            <a:spLocks noGrp="1" noChangeArrowheads="1"/>
          </p:cNvSpPr>
          <p:nvPr/>
        </p:nvSpPr>
        <p:spPr>
          <a:xfrm>
            <a:off x="467544" y="1628800"/>
            <a:ext cx="8280920" cy="46085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52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1pPr>
            <a:lvl2pPr marL="503238" indent="-250825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Symbol" pitchFamily="18" charset="2"/>
              <a:buChar char="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2pPr>
            <a:lvl3pPr marL="755650" indent="-250825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3pPr>
            <a:lvl4pPr marL="1008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Symbol" pitchFamily="18" charset="2"/>
              <a:buChar char="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4pPr>
            <a:lvl5pPr marL="1260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AU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AU" sz="3600" b="1" i="0" dirty="0">
                <a:solidFill>
                  <a:schemeClr val="tx1"/>
                </a:solidFill>
                <a:effectLst/>
                <a:latin typeface="+mn-lt"/>
              </a:rPr>
              <a:t>Learnings from the Ministerial PJPs</a:t>
            </a:r>
            <a:endParaRPr lang="en-AU" sz="3600" dirty="0">
              <a:solidFill>
                <a:schemeClr val="tx1"/>
              </a:solidFill>
              <a:latin typeface="+mn-lt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In 2019, study undertaken by ISMAPNG Future Governance Working Party involving the 11 Australian ministerial public juridic persons (MPJPs), their sponsoring religious institutes (RIs) and the Association of Ministerial PJPs Ltd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Feedback from their representatives led to 85 ‘findings’ encompassing 8 broad themes and with considerable overlap across the contributors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Brief summary of findings under each theme follows</a:t>
            </a:r>
            <a:endParaRPr lang="en-AU" sz="28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AU" altLang="en-AU" sz="2800" dirty="0">
              <a:solidFill>
                <a:schemeClr val="tx1"/>
              </a:solidFill>
              <a:latin typeface="+mn-lt"/>
            </a:endParaRPr>
          </a:p>
          <a:p>
            <a:endParaRPr lang="en-US" altLang="en-AU" sz="2800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en-US" altLang="en-AU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16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4598"/>
            <a:ext cx="9144000" cy="304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988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328" y="111075"/>
            <a:ext cx="1188720" cy="1182624"/>
          </a:xfrm>
          <a:prstGeom prst="rect">
            <a:avLst/>
          </a:prstGeom>
        </p:spPr>
      </p:pic>
      <p:sp>
        <p:nvSpPr>
          <p:cNvPr id="8" name="Rectangle 7"/>
          <p:cNvSpPr>
            <a:spLocks noGrp="1" noChangeArrowheads="1"/>
          </p:cNvSpPr>
          <p:nvPr/>
        </p:nvSpPr>
        <p:spPr>
          <a:xfrm>
            <a:off x="539552" y="1700808"/>
            <a:ext cx="8064896" cy="46085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52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1pPr>
            <a:lvl2pPr marL="503238" indent="-250825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Symbol" pitchFamily="18" charset="2"/>
              <a:buChar char="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2pPr>
            <a:lvl3pPr marL="755650" indent="-250825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3pPr>
            <a:lvl4pPr marL="1008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Symbol" pitchFamily="18" charset="2"/>
              <a:buChar char="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4pPr>
            <a:lvl5pPr marL="1260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AU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r>
              <a:rPr lang="en-AU" sz="36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1. Agencies of the Church</a:t>
            </a:r>
            <a:endParaRPr lang="en-AU" sz="3600" b="1" dirty="0">
              <a:solidFill>
                <a:srgbClr val="000000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MPJPs agencies of the Church, with canonical authority, similar to that exercised by RIs</a:t>
            </a:r>
            <a:endParaRPr lang="en-AU" sz="2800" dirty="0">
              <a:solidFill>
                <a:srgbClr val="000000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Trustees selected for their ability to hold and exercise canonical authority </a:t>
            </a:r>
            <a:endParaRPr lang="en-AU" sz="2800" dirty="0">
              <a:solidFill>
                <a:srgbClr val="000000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MPJPs expected to contribute to church priorities and developments (e.g. CPSL, national and state/territory education, health and community service agencies)</a:t>
            </a:r>
            <a:endParaRPr lang="en-US" altLang="en-AU" sz="2800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en-US" altLang="en-AU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90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4598"/>
            <a:ext cx="9144000" cy="304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988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328" y="111075"/>
            <a:ext cx="1188720" cy="1182624"/>
          </a:xfrm>
          <a:prstGeom prst="rect">
            <a:avLst/>
          </a:prstGeom>
        </p:spPr>
      </p:pic>
      <p:sp>
        <p:nvSpPr>
          <p:cNvPr id="8" name="Rectangle 7"/>
          <p:cNvSpPr>
            <a:spLocks noGrp="1" noChangeArrowheads="1"/>
          </p:cNvSpPr>
          <p:nvPr/>
        </p:nvSpPr>
        <p:spPr>
          <a:xfrm>
            <a:off x="395536" y="1628800"/>
            <a:ext cx="8280920" cy="475252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52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1pPr>
            <a:lvl2pPr marL="503238" indent="-250825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Symbol" pitchFamily="18" charset="2"/>
              <a:buChar char="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2pPr>
            <a:lvl3pPr marL="755650" indent="-250825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3pPr>
            <a:lvl4pPr marL="1008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Symbol" pitchFamily="18" charset="2"/>
              <a:buChar char="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4pPr>
            <a:lvl5pPr marL="1260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AU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r>
              <a:rPr lang="en-AU" sz="3600" b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2. Transition</a:t>
            </a:r>
            <a:endParaRPr lang="en-AU" sz="3600" b="1" dirty="0">
              <a:solidFill>
                <a:schemeClr val="tx1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Thorough briefings of instigating RI’s members</a:t>
            </a:r>
            <a:endParaRPr lang="en-AU" sz="2800" dirty="0">
              <a:solidFill>
                <a:schemeClr val="tx1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Trustees in place and missioned following Church authority’s approval but prior to MPJP establishment</a:t>
            </a:r>
            <a:endParaRPr lang="en-AU" sz="2800" dirty="0">
              <a:solidFill>
                <a:schemeClr val="tx1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MPJP new ‘owner’: formal establishment ceremony and impart</a:t>
            </a:r>
            <a:r>
              <a:rPr lang="en-AU" sz="2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Helvetica Neue"/>
              </a:rPr>
              <a:t>ing</a:t>
            </a: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 understanding to ministries </a:t>
            </a:r>
            <a:endParaRPr lang="en-AU" sz="2800" dirty="0">
              <a:solidFill>
                <a:schemeClr val="tx1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Potentially ‘staged’ approach to ministry transfer, with good communication describing each stage</a:t>
            </a: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en-US" altLang="en-AU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4598"/>
            <a:ext cx="9144000" cy="304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988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328" y="111075"/>
            <a:ext cx="1188720" cy="1182624"/>
          </a:xfrm>
          <a:prstGeom prst="rect">
            <a:avLst/>
          </a:prstGeom>
        </p:spPr>
      </p:pic>
      <p:sp>
        <p:nvSpPr>
          <p:cNvPr id="8" name="Rectangle 7"/>
          <p:cNvSpPr>
            <a:spLocks noGrp="1" noChangeArrowheads="1"/>
          </p:cNvSpPr>
          <p:nvPr/>
        </p:nvSpPr>
        <p:spPr>
          <a:xfrm>
            <a:off x="395536" y="1556792"/>
            <a:ext cx="8280920" cy="46805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52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1pPr>
            <a:lvl2pPr marL="503238" indent="-250825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Symbol" pitchFamily="18" charset="2"/>
              <a:buChar char="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2pPr>
            <a:lvl3pPr marL="755650" indent="-250825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3pPr>
            <a:lvl4pPr marL="1008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Symbol" pitchFamily="18" charset="2"/>
              <a:buChar char="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4pPr>
            <a:lvl5pPr marL="1260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AU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r>
              <a:rPr lang="en-AU" sz="3600" b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3. Trustees</a:t>
            </a:r>
            <a:endParaRPr lang="en-AU" sz="3600" b="1" dirty="0">
              <a:solidFill>
                <a:schemeClr val="tx1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Discernment process for initial and future trustees and timely establishment of initial cohort</a:t>
            </a:r>
            <a:endParaRPr lang="en-AU" sz="2800" dirty="0">
              <a:solidFill>
                <a:schemeClr val="tx1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Trustees r</a:t>
            </a: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ecruited for their ‘behaviours’, attitude towards the Church as well as expertise</a:t>
            </a:r>
            <a:endParaRPr lang="en-AU" sz="2800" dirty="0"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Size of trustee cohort reflecting number, breadth and geographical spread of ministries</a:t>
            </a:r>
            <a:endParaRPr lang="en-AU" sz="2800" dirty="0">
              <a:solidFill>
                <a:schemeClr val="tx1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Trustees acting communally; meetings: formation, prayer, ‘business’ and ministry and Church liaison</a:t>
            </a:r>
            <a:endParaRPr lang="en-AU" altLang="en-AU" sz="2800" dirty="0">
              <a:solidFill>
                <a:schemeClr val="tx1"/>
              </a:solidFill>
              <a:latin typeface="+mn-lt"/>
            </a:endParaRPr>
          </a:p>
          <a:p>
            <a:endParaRPr lang="en-US" altLang="en-AU" sz="2800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en-US" altLang="en-AU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70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4598"/>
            <a:ext cx="9144000" cy="304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988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328" y="111075"/>
            <a:ext cx="1188720" cy="1182624"/>
          </a:xfrm>
          <a:prstGeom prst="rect">
            <a:avLst/>
          </a:prstGeom>
        </p:spPr>
      </p:pic>
      <p:sp>
        <p:nvSpPr>
          <p:cNvPr id="8" name="Rectangle 7"/>
          <p:cNvSpPr>
            <a:spLocks noGrp="1" noChangeArrowheads="1"/>
          </p:cNvSpPr>
          <p:nvPr/>
        </p:nvSpPr>
        <p:spPr>
          <a:xfrm>
            <a:off x="539552" y="1628799"/>
            <a:ext cx="8136904" cy="48296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52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1pPr>
            <a:lvl2pPr marL="503238" indent="-250825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Symbol" pitchFamily="18" charset="2"/>
              <a:buChar char="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2pPr>
            <a:lvl3pPr marL="755650" indent="-250825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3pPr>
            <a:lvl4pPr marL="1008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Symbol" pitchFamily="18" charset="2"/>
              <a:buChar char="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4pPr>
            <a:lvl5pPr marL="1260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AU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r>
              <a:rPr lang="en-AU" sz="36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4. Relationships</a:t>
            </a:r>
            <a:endParaRPr lang="en-AU" sz="3600" b="1" dirty="0">
              <a:solidFill>
                <a:srgbClr val="000000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MPJP and sponsoring RI separate PJPs</a:t>
            </a:r>
            <a:endParaRPr lang="en-AU" sz="2800" dirty="0">
              <a:solidFill>
                <a:srgbClr val="000000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Maintaining </a:t>
            </a:r>
            <a:r>
              <a:rPr lang="ar-SA" sz="28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‘</a:t>
            </a:r>
            <a:r>
              <a:rPr lang="en-AU" sz="28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boundaries’ while inviting RI members to appropriate ministry events and rituals</a:t>
            </a:r>
            <a:endParaRPr lang="en-AU" sz="2800" dirty="0">
              <a:solidFill>
                <a:srgbClr val="000000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Some RI members engaged in ministry or MPJP roles </a:t>
            </a:r>
            <a:endParaRPr lang="en-AU" sz="2800" dirty="0">
              <a:solidFill>
                <a:srgbClr val="000000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rgbClr val="000000"/>
                </a:solidFill>
                <a:effectLst/>
                <a:latin typeface="+mn-lt"/>
                <a:ea typeface="Helvetica Neue"/>
                <a:cs typeface="Helvetica Neue"/>
              </a:rPr>
              <a:t>Distinguishing canonical leadership from governance by ministry board and leadership by management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Focus on relational interaction with RI, ministries and other stakeholders and good communication</a:t>
            </a:r>
            <a:endParaRPr lang="en-US" altLang="en-AU" sz="28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en-US" altLang="en-AU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67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4598"/>
            <a:ext cx="9144000" cy="304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988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328" y="111075"/>
            <a:ext cx="1188720" cy="1182624"/>
          </a:xfrm>
          <a:prstGeom prst="rect">
            <a:avLst/>
          </a:prstGeom>
        </p:spPr>
      </p:pic>
      <p:sp>
        <p:nvSpPr>
          <p:cNvPr id="8" name="Rectangle 7"/>
          <p:cNvSpPr>
            <a:spLocks noGrp="1" noChangeArrowheads="1"/>
          </p:cNvSpPr>
          <p:nvPr/>
        </p:nvSpPr>
        <p:spPr>
          <a:xfrm>
            <a:off x="503548" y="1739995"/>
            <a:ext cx="8136904" cy="44644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52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1pPr>
            <a:lvl2pPr marL="503238" indent="-250825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Symbol" pitchFamily="18" charset="2"/>
              <a:buChar char="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2pPr>
            <a:lvl3pPr marL="755650" indent="-250825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3pPr>
            <a:lvl4pPr marL="1008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Symbol" pitchFamily="18" charset="2"/>
              <a:buChar char="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4pPr>
            <a:lvl5pPr marL="1260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AU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r>
              <a:rPr lang="en-AU" sz="3600" b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5. Formation</a:t>
            </a:r>
            <a:endParaRPr lang="en-AU" sz="3600" b="1" dirty="0">
              <a:solidFill>
                <a:schemeClr val="tx1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Formation of trustees [for ecclesial oversight of church body], directors and executive essential – a</a:t>
            </a: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nnual programs, retreats and/or conferences and immersion experiences </a:t>
            </a:r>
            <a:endParaRPr lang="en-AU" sz="2800" dirty="0">
              <a:solidFill>
                <a:schemeClr val="tx1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Formation with challenges of geography, cost, meaningful ‘curriculum’, quality program leaders etc.</a:t>
            </a:r>
            <a:endParaRPr lang="en-AU" sz="2800" dirty="0">
              <a:solidFill>
                <a:schemeClr val="tx1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MPJP formation committee with ministry reps </a:t>
            </a:r>
            <a:endParaRPr lang="en-AU" sz="2800" dirty="0">
              <a:solidFill>
                <a:schemeClr val="tx1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Formation budgets and ‘audits’ of formation impact</a:t>
            </a:r>
            <a:endParaRPr lang="en-US" altLang="en-AU" sz="2800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en-US" altLang="en-AU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8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4598"/>
            <a:ext cx="9144000" cy="304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988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328" y="111075"/>
            <a:ext cx="1188720" cy="1182624"/>
          </a:xfrm>
          <a:prstGeom prst="rect">
            <a:avLst/>
          </a:prstGeom>
        </p:spPr>
      </p:pic>
      <p:sp>
        <p:nvSpPr>
          <p:cNvPr id="8" name="Rectangle 7"/>
          <p:cNvSpPr>
            <a:spLocks noGrp="1" noChangeArrowheads="1"/>
          </p:cNvSpPr>
          <p:nvPr/>
        </p:nvSpPr>
        <p:spPr>
          <a:xfrm>
            <a:off x="539552" y="1750686"/>
            <a:ext cx="8208912" cy="44644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52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1pPr>
            <a:lvl2pPr marL="503238" indent="-250825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Symbol" pitchFamily="18" charset="2"/>
              <a:buChar char="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2pPr>
            <a:lvl3pPr marL="755650" indent="-250825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3pPr>
            <a:lvl4pPr marL="1008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Symbol" pitchFamily="18" charset="2"/>
              <a:buChar char="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4pPr>
            <a:lvl5pPr marL="1260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AU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r>
              <a:rPr lang="en-AU" sz="3600" b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6. Property Ownership </a:t>
            </a:r>
            <a:endParaRPr lang="en-AU" sz="3600" b="1" dirty="0">
              <a:solidFill>
                <a:schemeClr val="tx1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MPJP ownership of ministry assets giving ‘authority’ </a:t>
            </a: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Helvetica Neue"/>
                <a:cs typeface="Helvetica Neue"/>
              </a:rPr>
              <a:t>to ensure stewardship aligned with mission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Helvetica Neue"/>
                <a:cs typeface="Helvetica Neue"/>
              </a:rPr>
              <a:t>Timeline of </a:t>
            </a: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transfer of ministry properties with arrangements for ‘gifting’ or ‘sale’ of properties </a:t>
            </a:r>
            <a:endParaRPr lang="en-AU" sz="2800" dirty="0">
              <a:solidFill>
                <a:schemeClr val="tx1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Skills development in property and asset management</a:t>
            </a:r>
            <a:endParaRPr lang="en-AU" sz="2800" dirty="0">
              <a:solidFill>
                <a:schemeClr val="tx1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Pros and cons of co-location of MPJP office with a ministry </a:t>
            </a:r>
            <a:endParaRPr lang="en-US" altLang="en-AU" sz="2800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en-US" altLang="en-AU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57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4598"/>
            <a:ext cx="9144000" cy="304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988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328" y="111075"/>
            <a:ext cx="1188720" cy="1182624"/>
          </a:xfrm>
          <a:prstGeom prst="rect">
            <a:avLst/>
          </a:prstGeom>
        </p:spPr>
      </p:pic>
      <p:sp>
        <p:nvSpPr>
          <p:cNvPr id="8" name="Rectangle 7"/>
          <p:cNvSpPr>
            <a:spLocks noGrp="1" noChangeArrowheads="1"/>
          </p:cNvSpPr>
          <p:nvPr/>
        </p:nvSpPr>
        <p:spPr>
          <a:xfrm>
            <a:off x="707488" y="1772816"/>
            <a:ext cx="7824952" cy="44644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52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1pPr>
            <a:lvl2pPr marL="503238" indent="-250825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Symbol" pitchFamily="18" charset="2"/>
              <a:buChar char="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2pPr>
            <a:lvl3pPr marL="755650" indent="-250825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3pPr>
            <a:lvl4pPr marL="1008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Symbol" pitchFamily="18" charset="2"/>
              <a:buChar char=""/>
              <a:defRPr lang="en-US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4pPr>
            <a:lvl5pPr marL="1260000" indent="-252000" algn="l" defTabSz="914400" rtl="0" eaLnBrk="1" latinLnBrk="0" hangingPunct="1">
              <a:spcBef>
                <a:spcPts val="500"/>
              </a:spcBef>
              <a:buClr>
                <a:schemeClr val="bg1">
                  <a:lumMod val="65000"/>
                </a:schemeClr>
              </a:buClr>
              <a:buSzPct val="90000"/>
              <a:buFont typeface="Arial" pitchFamily="34" charset="0"/>
              <a:buChar char="•"/>
              <a:defRPr lang="en-AU" sz="1800" kern="1200" dirty="0" smtClean="0">
                <a:solidFill>
                  <a:srgbClr val="7F7F7F"/>
                </a:solidFill>
                <a:latin typeface="Arial Narrow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r>
              <a:rPr lang="en-AU" sz="3600" b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7. Resourcing</a:t>
            </a:r>
            <a:endParaRPr lang="en-AU" sz="3600" b="1" dirty="0">
              <a:solidFill>
                <a:schemeClr val="tx1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Operating budget for MPJP to be viable and to conduct its stewardship role</a:t>
            </a:r>
            <a:endParaRPr lang="en-AU" sz="2800" dirty="0">
              <a:solidFill>
                <a:schemeClr val="tx1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Identifying revenue sources prior to new MPJP establishment (e.g. rental/lease payments for ministry properties)</a:t>
            </a:r>
            <a:endParaRPr lang="en-AU" sz="2800" dirty="0">
              <a:solidFill>
                <a:schemeClr val="tx1"/>
              </a:solidFill>
              <a:effectLst/>
              <a:latin typeface="+mn-lt"/>
              <a:ea typeface="Helvetica Neue"/>
              <a:cs typeface="Helvetica Neue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Helvetica Neue"/>
              </a:rPr>
              <a:t>As appropriate, remuneration of trustees and board directors</a:t>
            </a: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US" altLang="en-AU" sz="1600" b="1" i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en-US" altLang="en-AU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3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554</Words>
  <Application>Microsoft Office PowerPoint</Application>
  <PresentationFormat>On-screen Show (4:3)</PresentationFormat>
  <Paragraphs>98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Open Sans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the Statement of Mission and Purpose</dc:title>
  <dc:creator>Gabrielle McMullen Utility</dc:creator>
  <cp:lastModifiedBy>Gabrielle McMullen</cp:lastModifiedBy>
  <cp:revision>24</cp:revision>
  <cp:lastPrinted>2020-10-11T09:55:11Z</cp:lastPrinted>
  <dcterms:created xsi:type="dcterms:W3CDTF">2019-10-13T09:48:25Z</dcterms:created>
  <dcterms:modified xsi:type="dcterms:W3CDTF">2020-10-21T01:25:24Z</dcterms:modified>
</cp:coreProperties>
</file>